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1pPr>
    <a:lvl2pPr indent="2286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2pPr>
    <a:lvl3pPr indent="4572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3pPr>
    <a:lvl4pPr indent="6858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4pPr>
    <a:lvl5pPr indent="9144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5pPr>
    <a:lvl6pPr indent="11430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6pPr>
    <a:lvl7pPr indent="13716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7pPr>
    <a:lvl8pPr indent="16002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8pPr>
    <a:lvl9pPr indent="1828800" algn="ctr" defTabSz="584200">
      <a:defRPr sz="4200">
        <a:solidFill>
          <a:srgbClr val="515151"/>
        </a:solidFill>
        <a:latin typeface="+mn-lt"/>
        <a:ea typeface="+mn-ea"/>
        <a:cs typeface="+mn-cs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5F8A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5F8A">
              <a:alpha val="5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A2BB8B">
              <a:alpha val="3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8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2BB8B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965C">
              <a:alpha val="64999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9BB4DA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rgbClr val="9BB4DA"/>
              </a:solidFill>
              <a:prstDash val="solid"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25400" cap="flat">
              <a:solidFill>
                <a:srgbClr val="9BB4D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BB4DA"/>
              </a:solidFill>
              <a:prstDash val="solid"/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789BA"/>
        </a:fontRef>
        <a:srgbClr val="6789BA"/>
      </a:tcTxStyle>
      <a:tcStyle>
        <a:tcBdr>
          <a:left>
            <a:ln w="25400" cap="flat">
              <a:solidFill>
                <a:srgbClr val="9BB4DA"/>
              </a:solidFill>
              <a:prstDash val="solid"/>
              <a:miter lim="400000"/>
            </a:ln>
          </a:left>
          <a:right>
            <a:ln w="25400" cap="flat">
              <a:solidFill>
                <a:srgbClr val="9BB4D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BB4DA"/>
              </a:solidFill>
              <a:prstDash val="solid"/>
              <a:miter lim="400000"/>
            </a:ln>
          </a:bottom>
          <a:insideH>
            <a:ln w="25400" cap="flat">
              <a:solidFill>
                <a:srgbClr val="9BB4DA"/>
              </a:solidFill>
              <a:prstDash val="solid"/>
              <a:miter lim="400000"/>
            </a:ln>
          </a:insideH>
          <a:insideV>
            <a:ln w="25400" cap="flat">
              <a:solidFill>
                <a:srgbClr val="9BB4D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787400" y="2057400"/>
            <a:ext cx="11430000" cy="31750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b="0" cap="none" spc="0"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787400" y="5334000"/>
            <a:ext cx="11430000" cy="1524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halk_Line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>
            <p:ph type="title"/>
          </p:nvPr>
        </p:nvSpPr>
        <p:spPr>
          <a:xfrm>
            <a:off x="901700" y="622300"/>
            <a:ext cx="11201400" cy="41529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901700" y="4775200"/>
            <a:ext cx="11201400" cy="3975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901700" y="0"/>
            <a:ext cx="5080000" cy="50292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901700" y="5029200"/>
            <a:ext cx="5080000" cy="4724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901700" y="2520615"/>
            <a:ext cx="5334000" cy="613477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787400" y="6413500"/>
            <a:ext cx="11430000" cy="1778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178800"/>
            <a:ext cx="11430000" cy="825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901700" y="635000"/>
            <a:ext cx="11201400" cy="2597485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289300"/>
            <a:ext cx="11430000" cy="3175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0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546100" y="1473200"/>
            <a:ext cx="5969000" cy="37084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b="0" cap="none" spc="0"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546100" y="5295900"/>
            <a:ext cx="59690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1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2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3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4</a:t>
            </a:r>
            <a:endParaRPr sz="4200">
              <a:solidFill>
                <a:srgbClr val="515151"/>
              </a:solidFill>
              <a:effectLst>
                <a:outerShdw sx="100000" sy="100000" kx="0" ky="0" algn="b" rotWithShape="0" blurRad="38100" dist="50800" dir="3000000">
                  <a:srgbClr val="FFFFFF">
                    <a:alpha val="60000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787400" y="2794000"/>
            <a:ext cx="11430000" cy="57150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1pPr>
            <a:lvl2pPr marL="8636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2pPr>
            <a:lvl3pPr marL="12954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3pPr>
            <a:lvl4pPr marL="17272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4pPr>
            <a:lvl5pPr marL="21590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1</a:t>
            </a:r>
            <a:endParaRPr sz="4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2</a:t>
            </a:r>
            <a:endParaRPr sz="4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3</a:t>
            </a:r>
            <a:endParaRPr sz="4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4</a:t>
            </a:r>
            <a:endParaRPr sz="4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787400" y="520700"/>
            <a:ext cx="11430000" cy="1905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0" cap="none" spc="0"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94000"/>
            <a:ext cx="5715000" cy="57150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300"/>
              </a:spcBef>
              <a:defRPr sz="33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1pPr>
            <a:lvl2pPr marL="736600" indent="-368300">
              <a:spcBef>
                <a:spcPts val="3300"/>
              </a:spcBef>
              <a:defRPr sz="33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2pPr>
            <a:lvl3pPr marL="1104900" indent="-368300">
              <a:spcBef>
                <a:spcPts val="3300"/>
              </a:spcBef>
              <a:defRPr sz="33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3pPr>
            <a:lvl4pPr marL="1473200" indent="-368300">
              <a:spcBef>
                <a:spcPts val="3300"/>
              </a:spcBef>
              <a:defRPr sz="33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4pPr>
            <a:lvl5pPr marL="1841500" indent="-368300">
              <a:spcBef>
                <a:spcPts val="3300"/>
              </a:spcBef>
              <a:defRPr sz="33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300">
                <a:solidFill>
                  <a:srgbClr val="515151"/>
                </a:solidFill>
              </a:rPr>
              <a:t>正文级别 1</a:t>
            </a:r>
            <a:endParaRPr sz="33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300">
                <a:solidFill>
                  <a:srgbClr val="515151"/>
                </a:solidFill>
              </a:rPr>
              <a:t>正文级别 2</a:t>
            </a:r>
            <a:endParaRPr sz="33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300">
                <a:solidFill>
                  <a:srgbClr val="515151"/>
                </a:solidFill>
              </a:rPr>
              <a:t>正文级别 3</a:t>
            </a:r>
            <a:endParaRPr sz="33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300">
                <a:solidFill>
                  <a:srgbClr val="515151"/>
                </a:solidFill>
              </a:rPr>
              <a:t>正文级别 4</a:t>
            </a:r>
            <a:endParaRPr sz="33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3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1pPr>
            <a:lvl2pPr marL="8636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2pPr>
            <a:lvl3pPr marL="12954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3pPr>
            <a:lvl4pPr marL="17272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4pPr>
            <a:lvl5pPr marL="21590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1</a:t>
            </a:r>
            <a:endParaRPr sz="4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2</a:t>
            </a:r>
            <a:endParaRPr sz="4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3</a:t>
            </a:r>
            <a:endParaRPr sz="4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4</a:t>
            </a:r>
            <a:endParaRPr sz="4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515151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88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520615"/>
            <a:ext cx="11201400" cy="6134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1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2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3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4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</p:sldLayoutIdLst>
  <p:transition spd="med" advClick="1"/>
  <p:txStyles>
    <p:titleStyle>
      <a:lvl1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1pPr>
      <a:lvl2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2pPr>
      <a:lvl3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3pPr>
      <a:lvl4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4pPr>
      <a:lvl5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5pPr>
      <a:lvl6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6pPr>
      <a:lvl7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7pPr>
      <a:lvl8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8pPr>
      <a:lvl9pPr defTabSz="584200">
        <a:lnSpc>
          <a:spcPct val="80000"/>
        </a:lnSpc>
        <a:defRPr b="1" cap="all" spc="384" sz="4800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Avenir Next"/>
          <a:ea typeface="Avenir Next"/>
          <a:cs typeface="Avenir Next"/>
          <a:sym typeface="Avenir Next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1pPr>
      <a:lvl2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2pPr>
      <a:lvl3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3pPr>
      <a:lvl4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4pPr>
      <a:lvl5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5pPr>
      <a:lvl6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6pPr>
      <a:lvl7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7pPr>
      <a:lvl8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8pPr>
      <a:lvl9pPr algn="r" defTabSz="584200">
        <a:defRPr i="1" sz="1200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.gi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4.jpeg"/><Relationship Id="rId5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Forecasting Stock Market with Big Data from Wechat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0" name="Shape 60"/>
          <p:cNvSpPr/>
          <p:nvPr/>
        </p:nvSpPr>
        <p:spPr>
          <a:xfrm>
            <a:off x="2677790" y="8510736"/>
            <a:ext cx="7649220" cy="988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 defTabSz="289528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b="1" cap="all" spc="168" sz="2351">
                <a:solidFill>
                  <a:srgbClr val="3E3B39"/>
                </a:solidFill>
                <a:effectLst>
                  <a:outerShdw sx="100000" sy="100000" kx="0" ky="0" algn="b" rotWithShape="0" blurRad="10668" dist="12587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申德周&amp;张然&amp;李福雷&amp;黄新宇&amp;叶祖龙&amp;王然&amp;谭云峰</a:t>
            </a:r>
            <a:endParaRPr sz="1512">
              <a:latin typeface="Avenir Next"/>
              <a:ea typeface="Avenir Next"/>
              <a:cs typeface="Avenir Next"/>
              <a:sym typeface="Avenir Next"/>
            </a:endParaRPr>
          </a:p>
          <a:p>
            <a:pPr lvl="0" defTabSz="289528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b="1" cap="all" spc="168" sz="2351">
                <a:solidFill>
                  <a:srgbClr val="3E3B39"/>
                </a:solidFill>
                <a:effectLst>
                  <a:outerShdw sx="100000" sy="100000" kx="0" ky="0" algn="b" rotWithShape="0" blurRad="10668" dist="12587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2015-7-4</a:t>
            </a:r>
          </a:p>
        </p:txBody>
      </p:sp>
      <p:sp>
        <p:nvSpPr>
          <p:cNvPr id="61" name="Shape 61"/>
          <p:cNvSpPr/>
          <p:nvPr/>
        </p:nvSpPr>
        <p:spPr>
          <a:xfrm>
            <a:off x="901700" y="4775200"/>
            <a:ext cx="11201400" cy="1536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80000"/>
              </a:lnSpc>
              <a:def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  <p:pic>
        <p:nvPicPr>
          <p:cNvPr id="62" name="image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715" y="-527199"/>
            <a:ext cx="7649221" cy="4589533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1667611" y="847979"/>
            <a:ext cx="10156494" cy="3360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64" name="state_grid_co_of_china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7133" y="6623334"/>
            <a:ext cx="2251556" cy="1735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CCTV_log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4981" y="6623334"/>
            <a:ext cx="2313364" cy="1735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BM-Intel-log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4637" y="6658107"/>
            <a:ext cx="2575031" cy="1700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BmeL05183OGFAEC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95961" y="6669765"/>
            <a:ext cx="1711706" cy="171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4 How to release your conclusion</a:t>
            </a:r>
          </a:p>
        </p:txBody>
      </p:sp>
      <p:pic>
        <p:nvPicPr>
          <p:cNvPr id="119" name="ConversationBubbleSocialMEdi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2608" y="3439912"/>
            <a:ext cx="5334001" cy="3553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748" y="6261100"/>
            <a:ext cx="1320801" cy="1320800"/>
          </a:xfrm>
          <a:prstGeom prst="rect">
            <a:avLst/>
          </a:prstGeom>
        </p:spPr>
      </p:pic>
      <p:sp>
        <p:nvSpPr>
          <p:cNvPr id="122" name="Shape 122"/>
          <p:cNvSpPr/>
          <p:nvPr/>
        </p:nvSpPr>
        <p:spPr>
          <a:xfrm>
            <a:off x="1168598" y="5295899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短信</a:t>
            </a:r>
          </a:p>
        </p:txBody>
      </p:sp>
      <p:pic>
        <p:nvPicPr>
          <p:cNvPr id="123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5080" y="6245401"/>
            <a:ext cx="1352197" cy="1352198"/>
          </a:xfrm>
          <a:prstGeom prst="rect">
            <a:avLst/>
          </a:prstGeom>
        </p:spPr>
      </p:pic>
      <p:sp>
        <p:nvSpPr>
          <p:cNvPr id="125" name="Shape 125"/>
          <p:cNvSpPr/>
          <p:nvPr/>
        </p:nvSpPr>
        <p:spPr>
          <a:xfrm>
            <a:off x="3520628" y="5295899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邮件</a:t>
            </a:r>
          </a:p>
        </p:txBody>
      </p:sp>
      <p:pic>
        <p:nvPicPr>
          <p:cNvPr id="12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6205" y="6250578"/>
            <a:ext cx="1341843" cy="1341844"/>
          </a:xfrm>
          <a:prstGeom prst="rect">
            <a:avLst/>
          </a:prstGeom>
        </p:spPr>
      </p:pic>
      <p:sp>
        <p:nvSpPr>
          <p:cNvPr id="128" name="Shape 128"/>
          <p:cNvSpPr/>
          <p:nvPr/>
        </p:nvSpPr>
        <p:spPr>
          <a:xfrm>
            <a:off x="5546576" y="5295899"/>
            <a:ext cx="11811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微信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584200" y="596900"/>
            <a:ext cx="11430000" cy="31750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5 The impact of We Chat public number messages</a:t>
            </a:r>
          </a:p>
        </p:txBody>
      </p:sp>
      <p:pic>
        <p:nvPicPr>
          <p:cNvPr id="131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052" y="6262570"/>
            <a:ext cx="1388346" cy="1320395"/>
          </a:xfrm>
          <a:prstGeom prst="rect">
            <a:avLst/>
          </a:prstGeom>
        </p:spPr>
      </p:pic>
      <p:sp>
        <p:nvSpPr>
          <p:cNvPr id="133" name="Shape 133"/>
          <p:cNvSpPr/>
          <p:nvPr/>
        </p:nvSpPr>
        <p:spPr>
          <a:xfrm>
            <a:off x="644475" y="5099049"/>
            <a:ext cx="43815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所有股票信息权重</a:t>
            </a:r>
          </a:p>
        </p:txBody>
      </p:sp>
      <p:pic>
        <p:nvPicPr>
          <p:cNvPr id="13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204" y="6619064"/>
            <a:ext cx="663816" cy="607407"/>
          </a:xfrm>
          <a:prstGeom prst="rect">
            <a:avLst/>
          </a:prstGeom>
        </p:spPr>
      </p:pic>
      <p:sp>
        <p:nvSpPr>
          <p:cNvPr id="136" name="Shape 136"/>
          <p:cNvSpPr/>
          <p:nvPr/>
        </p:nvSpPr>
        <p:spPr>
          <a:xfrm>
            <a:off x="7037412" y="4972049"/>
            <a:ext cx="35814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增加的1点权重</a:t>
            </a:r>
          </a:p>
        </p:txBody>
      </p:sp>
      <p:pic>
        <p:nvPicPr>
          <p:cNvPr id="13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2572" y="6564791"/>
            <a:ext cx="1582351" cy="715952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525735" y="421466"/>
            <a:ext cx="5319217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20000"/>
              </a:lnSpc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/>
            </a:pPr>
            <a:r>
              <a:rPr sz="6000"/>
              <a:t>6 Big data and personal privacy</a:t>
            </a:r>
          </a:p>
        </p:txBody>
      </p:sp>
      <p:pic>
        <p:nvPicPr>
          <p:cNvPr id="141" name="P3PPrivacyPolic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0152" y="5607648"/>
            <a:ext cx="6982296" cy="227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8139" y="6243139"/>
            <a:ext cx="1356722" cy="1356722"/>
          </a:xfrm>
          <a:prstGeom prst="rect">
            <a:avLst/>
          </a:prstGeom>
        </p:spPr>
      </p:pic>
      <p:sp>
        <p:nvSpPr>
          <p:cNvPr id="144" name="Shape 144"/>
          <p:cNvSpPr/>
          <p:nvPr/>
        </p:nvSpPr>
        <p:spPr>
          <a:xfrm>
            <a:off x="829493" y="54038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侵犯隐私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393700" y="-368300"/>
            <a:ext cx="5969000" cy="37084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7 Tencent's illegal risk</a:t>
            </a:r>
          </a:p>
        </p:txBody>
      </p:sp>
      <p:pic>
        <p:nvPicPr>
          <p:cNvPr id="147" name="Lega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7884" y="663723"/>
            <a:ext cx="6149594" cy="4006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0201" y="6985000"/>
            <a:ext cx="1606198" cy="1320800"/>
          </a:xfrm>
          <a:prstGeom prst="rect">
            <a:avLst/>
          </a:prstGeom>
        </p:spPr>
      </p:pic>
      <p:sp>
        <p:nvSpPr>
          <p:cNvPr id="150" name="Shape 150"/>
          <p:cNvSpPr/>
          <p:nvPr/>
        </p:nvSpPr>
        <p:spPr>
          <a:xfrm>
            <a:off x="1695450" y="72199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恪守法律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20623" indent="-420623" algn="l" defTabSz="420623">
              <a:tabLst>
                <a:tab pos="127000" algn="l"/>
                <a:tab pos="419100" algn="l"/>
              </a:tabLst>
              <a:defRPr sz="552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520"/>
              <a:t>第二、基于大数据进行股票推荐实验</a:t>
            </a:r>
          </a:p>
        </p:txBody>
      </p:sp>
      <p:pic>
        <p:nvPicPr>
          <p:cNvPr id="153" name="f33333333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937" y="2010171"/>
            <a:ext cx="10490201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6" name="f4444444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1053405"/>
            <a:ext cx="10490200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数据属性</a:t>
            </a:r>
          </a:p>
        </p:txBody>
      </p:sp>
      <p:graphicFrame>
        <p:nvGraphicFramePr>
          <p:cNvPr id="159" name="Table 159"/>
          <p:cNvGraphicFramePr/>
          <p:nvPr/>
        </p:nvGraphicFramePr>
        <p:xfrm>
          <a:off x="787400" y="2794000"/>
          <a:ext cx="114300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5715000"/>
                <a:gridCol w="5715000"/>
              </a:tblGrid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数据完整性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数据一致性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数据准确性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数据及时性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处理流程</a:t>
            </a:r>
          </a:p>
        </p:txBody>
      </p:sp>
      <p:graphicFrame>
        <p:nvGraphicFramePr>
          <p:cNvPr id="162" name="Table 162"/>
          <p:cNvGraphicFramePr/>
          <p:nvPr/>
        </p:nvGraphicFramePr>
        <p:xfrm>
          <a:off x="787400" y="2794000"/>
          <a:ext cx="114300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5715000"/>
                <a:gridCol w="5715000"/>
              </a:tblGrid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数据采集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数据整理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857500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数据分析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6000">
                          <a:solidFill>
                            <a:srgbClr val="3D3E3F">
                              <a:alpha val="90000"/>
                            </a:srgbClr>
                          </a:solidFill>
                          <a:sym typeface="Cochin"/>
                        </a:rPr>
                        <a:t>实验结论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f111111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246" y="1586557"/>
            <a:ext cx="10490201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2627" indent="-452627" algn="l" defTabSz="452627">
              <a:tabLst>
                <a:tab pos="127000" algn="l"/>
                <a:tab pos="444500" algn="l"/>
              </a:tabLst>
              <a:defRPr sz="594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940"/>
              <a:t>第三、股票预测的大数据发展趋势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6674">
              <a:defRPr sz="4074">
                <a:effectLst>
                  <a:outerShdw sx="100000" sy="100000" kx="0" ky="0" algn="b" rotWithShape="0" blurRad="36957" dist="49276" dir="3000000">
                    <a:srgbClr val="FFFFFF">
                      <a:alpha val="60000"/>
                    </a:srgbClr>
                  </a:outerShdw>
                </a:effectLst>
              </a:defRPr>
            </a:pPr>
          </a:p>
        </p:txBody>
      </p:sp>
      <p:pic>
        <p:nvPicPr>
          <p:cNvPr id="168" name="31abd93f376aee8b7991ad8f3b451c7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3490" y="270222"/>
            <a:ext cx="6277820" cy="6277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 idx="4294967295"/>
          </p:nvPr>
        </p:nvSpPr>
        <p:spPr>
          <a:xfrm>
            <a:off x="1701800" y="6805953"/>
            <a:ext cx="4025900" cy="952501"/>
          </a:xfrm>
          <a:prstGeom prst="rect">
            <a:avLst/>
          </a:prstGeom>
        </p:spPr>
        <p:txBody>
          <a:bodyPr anchor="b"/>
          <a:lstStyle>
            <a:lvl1pPr>
              <a:defRPr b="0" spc="288"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大数据＝大洪水</a:t>
            </a:r>
          </a:p>
        </p:txBody>
      </p:sp>
      <p:pic>
        <p:nvPicPr>
          <p:cNvPr id="70" name="70ce974a928ea30464ee5eaad865d5c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438" y="1107132"/>
            <a:ext cx="9713924" cy="56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浏览数据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200" indent="-457200" defTabSz="457200">
              <a:spcBef>
                <a:spcPts val="0"/>
              </a:spcBef>
              <a:buClrTx/>
              <a:buSzTx/>
              <a:buNone/>
              <a:tabLst>
                <a:tab pos="139700" algn="l"/>
                <a:tab pos="457200" algn="l"/>
              </a:tabLst>
              <a:defRPr sz="48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800"/>
              <a:t>  主要用于电商领域的消费者行为分析，浏览数据反映了用户每一步的访问脚步，进一步刻画出用户的访问路径，分析不同页面的跳转概率等。</a:t>
            </a:r>
          </a:p>
        </p:txBody>
      </p:sp>
      <p:pic>
        <p:nvPicPr>
          <p:cNvPr id="172" name="8d1e3e7148d01e4991e3e955aa6bb68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5881" y="376187"/>
            <a:ext cx="6350001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16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782" y="648889"/>
            <a:ext cx="5588002" cy="363220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3530600" y="6316722"/>
            <a:ext cx="1397000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grpSp>
        <p:nvGrpSpPr>
          <p:cNvPr id="178" name="Group 178"/>
          <p:cNvGrpSpPr/>
          <p:nvPr/>
        </p:nvGrpSpPr>
        <p:grpSpPr>
          <a:xfrm>
            <a:off x="617586" y="5632548"/>
            <a:ext cx="2189116" cy="2387403"/>
            <a:chOff x="0" y="0"/>
            <a:chExt cx="2189114" cy="2387401"/>
          </a:xfrm>
        </p:grpSpPr>
        <p:sp>
          <p:nvSpPr>
            <p:cNvPr id="176" name="Shape 176"/>
            <p:cNvSpPr/>
            <p:nvPr/>
          </p:nvSpPr>
          <p:spPr>
            <a:xfrm>
              <a:off x="-1" y="0"/>
              <a:ext cx="2189116" cy="2387402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622200"/>
              <a:ext cx="2189116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Stock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Market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5410200" y="5579814"/>
            <a:ext cx="1943100" cy="2492873"/>
            <a:chOff x="0" y="0"/>
            <a:chExt cx="1943100" cy="2492872"/>
          </a:xfrm>
        </p:grpSpPr>
        <p:sp>
          <p:nvSpPr>
            <p:cNvPr id="179" name="Shape 179"/>
            <p:cNvSpPr/>
            <p:nvPr/>
          </p:nvSpPr>
          <p:spPr>
            <a:xfrm>
              <a:off x="0" y="0"/>
              <a:ext cx="1943100" cy="2492873"/>
            </a:xfrm>
            <a:prstGeom prst="roundRect">
              <a:avLst>
                <a:gd name="adj" fmla="val 12135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69061" y="674936"/>
              <a:ext cx="1804978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Investor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Behavior</a:t>
              </a:r>
            </a:p>
          </p:txBody>
        </p:sp>
      </p:grpSp>
      <p:sp>
        <p:nvSpPr>
          <p:cNvPr id="182" name="Shape 182"/>
          <p:cNvSpPr/>
          <p:nvPr/>
        </p:nvSpPr>
        <p:spPr>
          <a:xfrm>
            <a:off x="7835900" y="6316722"/>
            <a:ext cx="1397000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grpSp>
        <p:nvGrpSpPr>
          <p:cNvPr id="185" name="Group 185"/>
          <p:cNvGrpSpPr/>
          <p:nvPr/>
        </p:nvGrpSpPr>
        <p:grpSpPr>
          <a:xfrm>
            <a:off x="9624041" y="5705318"/>
            <a:ext cx="2189143" cy="2492810"/>
            <a:chOff x="-27" y="-31"/>
            <a:chExt cx="2189141" cy="2492809"/>
          </a:xfrm>
        </p:grpSpPr>
        <p:sp>
          <p:nvSpPr>
            <p:cNvPr id="183" name="Shape 183"/>
            <p:cNvSpPr/>
            <p:nvPr/>
          </p:nvSpPr>
          <p:spPr>
            <a:xfrm>
              <a:off x="-28" y="-32"/>
              <a:ext cx="2189059" cy="2492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1" y="674936"/>
              <a:ext cx="2189116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Internet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Search</a:t>
              </a:r>
            </a:p>
          </p:txBody>
        </p:sp>
      </p:grpSp>
      <p:sp>
        <p:nvSpPr>
          <p:cNvPr id="186" name="Shape 186"/>
          <p:cNvSpPr/>
          <p:nvPr/>
        </p:nvSpPr>
        <p:spPr>
          <a:xfrm>
            <a:off x="3035553" y="4457699"/>
            <a:ext cx="2145793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Stock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Price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Volume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Adjustment</a:t>
            </a:r>
          </a:p>
        </p:txBody>
      </p:sp>
      <p:sp>
        <p:nvSpPr>
          <p:cNvPr id="187" name="Shape 187"/>
          <p:cNvSpPr/>
          <p:nvPr/>
        </p:nvSpPr>
        <p:spPr>
          <a:xfrm>
            <a:off x="7389949" y="5086349"/>
            <a:ext cx="259370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The same search trace</a:t>
            </a:r>
          </a:p>
        </p:txBody>
      </p:sp>
      <p:grpSp>
        <p:nvGrpSpPr>
          <p:cNvPr id="190" name="Group 190"/>
          <p:cNvGrpSpPr/>
          <p:nvPr/>
        </p:nvGrpSpPr>
        <p:grpSpPr>
          <a:xfrm>
            <a:off x="5788321" y="2434629"/>
            <a:ext cx="6810924" cy="2439008"/>
            <a:chOff x="0" y="0"/>
            <a:chExt cx="6810922" cy="2439007"/>
          </a:xfrm>
        </p:grpSpPr>
        <p:sp>
          <p:nvSpPr>
            <p:cNvPr id="188" name="Shape 188"/>
            <p:cNvSpPr/>
            <p:nvPr/>
          </p:nvSpPr>
          <p:spPr>
            <a:xfrm>
              <a:off x="0" y="0"/>
              <a:ext cx="6810923" cy="2439008"/>
            </a:xfrm>
            <a:prstGeom prst="wedgeEllipseCallout">
              <a:avLst>
                <a:gd name="adj1" fmla="val -37666"/>
                <a:gd name="adj2" fmla="val 77372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997436" y="127303"/>
              <a:ext cx="4816050" cy="218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Found that search behavior is the leading indicator of investment behavior.</a:t>
              </a:r>
            </a:p>
          </p:txBody>
        </p:sp>
      </p:grpSp>
      <p:sp>
        <p:nvSpPr>
          <p:cNvPr id="191" name="Shape 191"/>
          <p:cNvSpPr/>
          <p:nvPr/>
        </p:nvSpPr>
        <p:spPr>
          <a:xfrm>
            <a:off x="8502522" y="316916"/>
            <a:ext cx="11430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6000"/>
              <a:t>搜索数据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-1000305" y="2336800"/>
            <a:ext cx="11430001" cy="3175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互动数据</a:t>
            </a:r>
          </a:p>
        </p:txBody>
      </p:sp>
      <p:pic>
        <p:nvPicPr>
          <p:cNvPr id="194" name="image20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9018" y="1365745"/>
            <a:ext cx="5002327" cy="3473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21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2301" y="5261462"/>
            <a:ext cx="5175760" cy="38818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 198"/>
          <p:cNvGrpSpPr/>
          <p:nvPr/>
        </p:nvGrpSpPr>
        <p:grpSpPr>
          <a:xfrm>
            <a:off x="2126889" y="5471475"/>
            <a:ext cx="5175612" cy="3639594"/>
            <a:chOff x="0" y="0"/>
            <a:chExt cx="5175610" cy="3639592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5175611" cy="3639593"/>
            </a:xfrm>
            <a:prstGeom prst="wedgeEllipseCallout">
              <a:avLst>
                <a:gd name="adj1" fmla="val 58111"/>
                <a:gd name="adj2" fmla="val -9440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757950" y="987946"/>
              <a:ext cx="3659709" cy="166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Quantitative financial dialogue in social media</a:t>
              </a:r>
            </a:p>
          </p:txBody>
        </p:sp>
      </p:grp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228600" y="2628900"/>
            <a:ext cx="11430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cap="all" spc="300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PREDICTION？</a:t>
            </a:r>
            <a:endParaRPr b="1" cap="all" spc="300" sz="48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2000"/>
                  </a:srgbClr>
                </a:outerShdw>
              </a:effectLst>
              <a:latin typeface="Avenir Next"/>
              <a:ea typeface="Avenir Next"/>
              <a:cs typeface="Avenir Next"/>
              <a:sym typeface="Avenir Next"/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b="1" cap="all" spc="300" sz="48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rPr>
              <a:t>YES! It CAN!</a:t>
            </a:r>
          </a:p>
        </p:txBody>
      </p:sp>
      <p:grpSp>
        <p:nvGrpSpPr>
          <p:cNvPr id="203" name="Group 203"/>
          <p:cNvGrpSpPr/>
          <p:nvPr/>
        </p:nvGrpSpPr>
        <p:grpSpPr>
          <a:xfrm>
            <a:off x="264962" y="4970090"/>
            <a:ext cx="2168231" cy="1181102"/>
            <a:chOff x="0" y="0"/>
            <a:chExt cx="2168229" cy="1181100"/>
          </a:xfrm>
        </p:grpSpPr>
        <p:sp>
          <p:nvSpPr>
            <p:cNvPr id="201" name="Shape 201"/>
            <p:cNvSpPr/>
            <p:nvPr/>
          </p:nvSpPr>
          <p:spPr>
            <a:xfrm>
              <a:off x="0" y="0"/>
              <a:ext cx="2168230" cy="1181101"/>
            </a:xfrm>
            <a:prstGeom prst="roundRect">
              <a:avLst>
                <a:gd name="adj" fmla="val 16129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55795" y="19050"/>
              <a:ext cx="2056640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browsing data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264962" y="6321349"/>
            <a:ext cx="2168231" cy="1270002"/>
            <a:chOff x="0" y="0"/>
            <a:chExt cx="2168229" cy="1270000"/>
          </a:xfrm>
        </p:grpSpPr>
        <p:sp>
          <p:nvSpPr>
            <p:cNvPr id="204" name="Shape 204"/>
            <p:cNvSpPr/>
            <p:nvPr/>
          </p:nvSpPr>
          <p:spPr>
            <a:xfrm>
              <a:off x="0" y="0"/>
              <a:ext cx="2168230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55795" y="63500"/>
              <a:ext cx="2056639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search data </a:t>
              </a:r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234950" y="7761509"/>
            <a:ext cx="2168228" cy="1270002"/>
            <a:chOff x="0" y="0"/>
            <a:chExt cx="2168227" cy="1270000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168228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55796" y="63500"/>
              <a:ext cx="2056636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Interactive data</a:t>
              </a: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0490100" y="4953000"/>
            <a:ext cx="1930401" cy="1270000"/>
            <a:chOff x="0" y="0"/>
            <a:chExt cx="1930400" cy="1270000"/>
          </a:xfrm>
        </p:grpSpPr>
        <p:sp>
          <p:nvSpPr>
            <p:cNvPr id="210" name="Shape 210"/>
            <p:cNvSpPr/>
            <p:nvPr/>
          </p:nvSpPr>
          <p:spPr>
            <a:xfrm>
              <a:off x="0" y="0"/>
              <a:ext cx="1930401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63500"/>
              <a:ext cx="1930401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PLANNED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CASH</a:t>
              </a:r>
            </a:p>
          </p:txBody>
        </p:sp>
      </p:grpSp>
      <p:grpSp>
        <p:nvGrpSpPr>
          <p:cNvPr id="215" name="Group 215"/>
          <p:cNvGrpSpPr/>
          <p:nvPr/>
        </p:nvGrpSpPr>
        <p:grpSpPr>
          <a:xfrm>
            <a:off x="10432950" y="6365799"/>
            <a:ext cx="2044701" cy="1270002"/>
            <a:chOff x="0" y="0"/>
            <a:chExt cx="2044700" cy="1270001"/>
          </a:xfrm>
        </p:grpSpPr>
        <p:sp>
          <p:nvSpPr>
            <p:cNvPr id="213" name="Shape 213"/>
            <p:cNvSpPr/>
            <p:nvPr/>
          </p:nvSpPr>
          <p:spPr>
            <a:xfrm>
              <a:off x="0" y="-1"/>
              <a:ext cx="2044701" cy="1270003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0" y="63500"/>
              <a:ext cx="2044701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rPr>
                <a:t>ESTIMATECOST</a:t>
              </a:r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10306016" y="7581751"/>
            <a:ext cx="2298569" cy="1981003"/>
            <a:chOff x="0" y="-234392"/>
            <a:chExt cx="2298567" cy="1981001"/>
          </a:xfrm>
        </p:grpSpPr>
        <p:sp>
          <p:nvSpPr>
            <p:cNvPr id="216" name="Shape 216"/>
            <p:cNvSpPr/>
            <p:nvPr/>
          </p:nvSpPr>
          <p:spPr>
            <a:xfrm>
              <a:off x="0" y="-1"/>
              <a:ext cx="2298568" cy="1512218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760000">
                <a:srgbClr val="FFFFFF">
                  <a:alpha val="3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0" y="-234393"/>
              <a:ext cx="2298568" cy="19810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MARKET</a:t>
              </a:r>
              <a:endParaRPr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  <a:latin typeface="Avenir Next Medium"/>
                  <a:ea typeface="Avenir Next Medium"/>
                  <a:cs typeface="Avenir Next Medium"/>
                  <a:sym typeface="Avenir Next Medium"/>
                </a:rPr>
                <a:t>SENTIMENT</a:t>
              </a:r>
            </a:p>
          </p:txBody>
        </p:sp>
      </p:grpSp>
      <p:pic>
        <p:nvPicPr>
          <p:cNvPr id="219" name="image13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5700" y="-108099"/>
            <a:ext cx="3556002" cy="502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1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35213" y="5413299"/>
            <a:ext cx="6197602" cy="31750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2537394" y="6321349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2" name="Shape 222"/>
          <p:cNvSpPr/>
          <p:nvPr/>
        </p:nvSpPr>
        <p:spPr>
          <a:xfrm flipH="1">
            <a:off x="9143454" y="6365799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8047812" y="3152849"/>
            <a:ext cx="49990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>
              <a:solidFill>
                <a:srgbClr val="E8C99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E8C993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　　The 2013 Nobel prize</a:t>
            </a:r>
            <a:endParaRPr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E8C993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 for Economics 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50800" y="4378027"/>
            <a:ext cx="12903201" cy="768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5300">
                <a:solidFill>
                  <a:srgbClr val="00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5300"/>
              <a:t>分析新闻、研究报告、社交信息、搜索行为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72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7200"/>
              <a:t>第四、正在发生的未来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1270000" y="6311900"/>
            <a:ext cx="104648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914400" algn="l"/>
              </a:tabLst>
              <a:defRPr i="1" sz="3000"/>
            </a:lvl1pPr>
          </a:lstStyle>
          <a:p>
            <a:pPr lvl="0" defTabSz="914400">
              <a:defRPr i="0"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–维克托-迈尔-舍恩伯格</a:t>
            </a:r>
          </a:p>
        </p:txBody>
      </p:sp>
      <p:sp>
        <p:nvSpPr>
          <p:cNvPr id="230" name="Shape 230"/>
          <p:cNvSpPr/>
          <p:nvPr/>
        </p:nvSpPr>
        <p:spPr>
          <a:xfrm>
            <a:off x="1270000" y="3848099"/>
            <a:ext cx="104648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tabLst>
                <a:tab pos="914400" algn="l"/>
              </a:tabLst>
              <a:defRPr sz="40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“大数据并不是一个充斥着算法和机器的冰冷世界。”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四个祝愿</a:t>
            </a:r>
          </a:p>
        </p:txBody>
      </p:sp>
      <p:sp>
        <p:nvSpPr>
          <p:cNvPr id="233" name="Shape 233"/>
          <p:cNvSpPr/>
          <p:nvPr/>
        </p:nvSpPr>
        <p:spPr>
          <a:xfrm>
            <a:off x="285749" y="2555478"/>
            <a:ext cx="12687301" cy="517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1.让数据萌发价值，助力商业预测。</a:t>
            </a:r>
            <a:endParaRPr sz="6000">
              <a:latin typeface="宋体"/>
              <a:ea typeface="宋体"/>
              <a:cs typeface="宋体"/>
              <a:sym typeface="宋体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2.让股市更理性，普惠普通百姓。</a:t>
            </a:r>
            <a:endParaRPr sz="6000">
              <a:latin typeface="宋体"/>
              <a:ea typeface="宋体"/>
              <a:cs typeface="宋体"/>
              <a:sym typeface="宋体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3.在大数据时代，提高我们的全球竞争力。</a:t>
            </a:r>
            <a:endParaRPr sz="6000">
              <a:latin typeface="宋体"/>
              <a:ea typeface="宋体"/>
              <a:cs typeface="宋体"/>
              <a:sym typeface="宋体"/>
            </a:endParaRPr>
          </a:p>
          <a:p>
            <a:pPr lvl="0" marL="457200" indent="-457200" algn="l" defTabSz="457200"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</a:defRPr>
            </a:pPr>
            <a:r>
              <a:rPr sz="6000">
                <a:latin typeface="宋体"/>
                <a:ea typeface="宋体"/>
                <a:cs typeface="宋体"/>
                <a:sym typeface="宋体"/>
              </a:rPr>
              <a:t>4.发挥人类的创造力、直觉和天赋，来改变世界。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6146800" y="5067300"/>
            <a:ext cx="5969000" cy="370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rPr>
              <a:t>谢谢！</a:t>
            </a:r>
          </a:p>
        </p:txBody>
      </p:sp>
      <p:sp>
        <p:nvSpPr>
          <p:cNvPr id="236" name="Shape 236"/>
          <p:cNvSpPr/>
          <p:nvPr/>
        </p:nvSpPr>
        <p:spPr>
          <a:xfrm>
            <a:off x="6089522" y="2045959"/>
            <a:ext cx="6896356" cy="185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2900">
                <a:latin typeface="SimHei"/>
                <a:ea typeface="SimHei"/>
                <a:cs typeface="SimHei"/>
                <a:sym typeface="SimHei"/>
              </a:rPr>
              <a:t>基于微信大数据的股票市场预测研究</a:t>
            </a:r>
            <a:endParaRPr sz="2900">
              <a:latin typeface="SimHei"/>
              <a:ea typeface="SimHei"/>
              <a:cs typeface="SimHei"/>
              <a:sym typeface="SimHei"/>
            </a:endParaRPr>
          </a:p>
          <a:p>
            <a:pPr lvl="0" algn="l" defTabSz="45720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sz="1500">
                <a:latin typeface="Times"/>
                <a:ea typeface="Times"/>
                <a:cs typeface="Times"/>
                <a:sym typeface="Times"/>
              </a:rPr>
              <a:t>申德周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1) </a:t>
            </a:r>
            <a:r>
              <a:rPr sz="1500">
                <a:latin typeface="Times"/>
                <a:ea typeface="Times"/>
                <a:cs typeface="Times"/>
                <a:sym typeface="Times"/>
              </a:rPr>
              <a:t>李福雷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1) </a:t>
            </a:r>
            <a:r>
              <a:rPr sz="1500">
                <a:latin typeface="Times"/>
                <a:ea typeface="Times"/>
                <a:cs typeface="Times"/>
                <a:sym typeface="Times"/>
              </a:rPr>
              <a:t>黄新宇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1) </a:t>
            </a:r>
            <a:r>
              <a:rPr sz="1500">
                <a:latin typeface="Times"/>
                <a:ea typeface="Times"/>
                <a:cs typeface="Times"/>
                <a:sym typeface="Times"/>
              </a:rPr>
              <a:t>叶祖龙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1) </a:t>
            </a:r>
            <a:r>
              <a:rPr sz="1500">
                <a:latin typeface="Times"/>
                <a:ea typeface="Times"/>
                <a:cs typeface="Times"/>
                <a:sym typeface="Times"/>
              </a:rPr>
              <a:t>王然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2) </a:t>
            </a:r>
            <a:r>
              <a:rPr sz="1500">
                <a:latin typeface="Times"/>
                <a:ea typeface="Times"/>
                <a:cs typeface="Times"/>
                <a:sym typeface="Times"/>
              </a:rPr>
              <a:t>谭云峰</a:t>
            </a:r>
            <a:r>
              <a:rPr baseline="87500" sz="1200">
                <a:latin typeface="Times New Roman"/>
                <a:ea typeface="Times New Roman"/>
                <a:cs typeface="Times New Roman"/>
                <a:sym typeface="Times New Roman"/>
              </a:rPr>
              <a:t>3)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0" algn="l" defTabSz="45720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baseline="57142" sz="700"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北京南瑞智芯微电子科技有限公司 芯片传感事业部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北京市 中国 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100192)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defTabSz="45720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baseline="57142" sz="700">
                <a:latin typeface="Times New Roman"/>
                <a:ea typeface="Times New Roman"/>
                <a:cs typeface="Times New Roman"/>
                <a:sym typeface="Times New Roman"/>
              </a:rPr>
              <a:t>2)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国际商业机器公司 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Almaden 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研究中心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加利福尼亚州 美国 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95120)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defTabSz="45720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57142" sz="700">
                <a:latin typeface="Times New Roman"/>
                <a:ea typeface="Times New Roman"/>
                <a:cs typeface="Times New Roman"/>
                <a:sym typeface="Times New Roman"/>
              </a:rPr>
              <a:t>3)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华金证券有限责任公司 宏观资产对冲与固定收益投资部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上海市 中国 </a:t>
            </a:r>
            <a:r>
              <a:rPr sz="1100">
                <a:latin typeface="Times New Roman"/>
                <a:ea typeface="Times New Roman"/>
                <a:cs typeface="Times New Roman"/>
                <a:sym typeface="Times New Roman"/>
              </a:rPr>
              <a:t>200127)</a:t>
            </a:r>
          </a:p>
        </p:txBody>
      </p:sp>
      <p:pic>
        <p:nvPicPr>
          <p:cNvPr id="237" name="image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921" y="856853"/>
            <a:ext cx="4431358" cy="443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 idx="4294967295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 algn="ctr">
              <a:lnSpc>
                <a:spcPct val="100000"/>
              </a:lnSpc>
              <a:defRPr b="0" cap="none" spc="0" sz="7400">
                <a:solidFill>
                  <a:srgbClr val="515151"/>
                </a:solidFill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pPr>
          </a:p>
        </p:txBody>
      </p:sp>
      <p:sp>
        <p:nvSpPr>
          <p:cNvPr id="73" name="Shape 73"/>
          <p:cNvSpPr/>
          <p:nvPr>
            <p:ph type="body" idx="4294967295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/>
          <a:p>
            <a:pPr lvl="0" marL="431800" indent="-431800">
              <a:spcBef>
                <a:spcPts val="4000"/>
              </a:spcBef>
              <a:buClr>
                <a:srgbClr val="515151"/>
              </a:buClr>
              <a:defRPr sz="4000">
                <a:solidFill>
                  <a:srgbClr val="515151"/>
                </a:solidFill>
                <a:effectLst/>
                <a:latin typeface="+mn-lt"/>
                <a:ea typeface="+mn-ea"/>
                <a:cs typeface="+mn-cs"/>
                <a:sym typeface="Cochin"/>
              </a:defRPr>
            </a:pPr>
          </a:p>
        </p:txBody>
      </p:sp>
      <p:pic>
        <p:nvPicPr>
          <p:cNvPr id="74" name="36e97b5ec96be8167fcb9fc2c50434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4633366"/>
            <a:ext cx="6248400" cy="412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73ae0b088bb89deb37aaaa00922471cf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8400" y="239166"/>
            <a:ext cx="81280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da2a30496d7f46f08059de5d21ff371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809" y="4792116"/>
            <a:ext cx="508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270000" y="6311900"/>
            <a:ext cx="104648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–彼得</a:t>
            </a:r>
            <a:r>
              <a:rPr i="1" sz="3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r>
              <a:rPr i="1" sz="3000">
                <a:solidFill>
                  <a:srgbClr val="515151"/>
                </a:solidFill>
              </a:rPr>
              <a:t>德鲁克</a:t>
            </a:r>
          </a:p>
        </p:txBody>
      </p:sp>
      <p:sp>
        <p:nvSpPr>
          <p:cNvPr id="79" name="Shape 79"/>
          <p:cNvSpPr/>
          <p:nvPr/>
        </p:nvSpPr>
        <p:spPr>
          <a:xfrm>
            <a:off x="1270000" y="4203699"/>
            <a:ext cx="104648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spcBef>
                <a:spcPts val="2400"/>
              </a:spcBef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“预测未来的最佳方式就是创造它</a:t>
            </a:r>
            <a:r>
              <a:rPr sz="4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!</a:t>
            </a:r>
            <a:r>
              <a:rPr sz="4000">
                <a:solidFill>
                  <a:srgbClr val="515151"/>
                </a:solidFill>
              </a:rPr>
              <a:t>。”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270000" y="6311900"/>
            <a:ext cx="104648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>
              <a:tabLst>
                <a:tab pos="914400" algn="l"/>
              </a:tabLst>
              <a:defRPr sz="1800">
                <a:solidFill>
                  <a:srgbClr val="000000"/>
                </a:solidFill>
              </a:defRPr>
            </a:pPr>
            <a:r>
              <a:rPr i="1" sz="3000">
                <a:solidFill>
                  <a:srgbClr val="515151"/>
                </a:solidFill>
              </a:rPr>
              <a:t>–玛丽</a:t>
            </a:r>
            <a:r>
              <a:rPr i="1" sz="3000">
                <a:solidFill>
                  <a:srgbClr val="515151"/>
                </a:solidFill>
                <a:latin typeface="Times"/>
                <a:ea typeface="Times"/>
                <a:cs typeface="Times"/>
                <a:sym typeface="Times"/>
              </a:rPr>
              <a:t>-</a:t>
            </a:r>
            <a:r>
              <a:rPr i="1" sz="3000">
                <a:solidFill>
                  <a:srgbClr val="515151"/>
                </a:solidFill>
              </a:rPr>
              <a:t>克洛宁博士</a:t>
            </a:r>
          </a:p>
        </p:txBody>
      </p:sp>
      <p:sp>
        <p:nvSpPr>
          <p:cNvPr id="82" name="Shape 82"/>
          <p:cNvSpPr/>
          <p:nvPr/>
        </p:nvSpPr>
        <p:spPr>
          <a:xfrm>
            <a:off x="1270000" y="3848099"/>
            <a:ext cx="104648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tabLst>
                <a:tab pos="914400" algn="l"/>
              </a:tabLst>
              <a:defRPr sz="40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515151"/>
                </a:solidFill>
              </a:rPr>
              <a:t>“互联网可以让资金以光速到达全球的任何角落。”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457200" indent="-457200" algn="l" defTabSz="457200">
              <a:tabLst>
                <a:tab pos="139700" algn="l"/>
                <a:tab pos="457200" algn="l"/>
              </a:tabLst>
              <a:defRPr sz="6000">
                <a:solidFill>
                  <a:srgbClr val="000000"/>
                </a:solidFill>
                <a:latin typeface="Songti SC Regular"/>
                <a:ea typeface="Songti SC Regular"/>
                <a:cs typeface="Songti SC Regular"/>
                <a:sym typeface="Songti SC Regular"/>
              </a:defRPr>
            </a:lvl1pPr>
          </a:lstStyle>
          <a:p>
            <a:pPr lvl="0">
              <a:defRPr sz="1800">
                <a:effectLst/>
              </a:defRPr>
            </a:pPr>
            <a:r>
              <a:rPr sz="6000"/>
              <a:t>第一、大数据下的商业预测</a:t>
            </a:r>
          </a:p>
        </p:txBody>
      </p:sp>
      <p:sp>
        <p:nvSpPr>
          <p:cNvPr id="85" name="Shape 85"/>
          <p:cNvSpPr/>
          <p:nvPr/>
        </p:nvSpPr>
        <p:spPr>
          <a:xfrm>
            <a:off x="736599" y="3930650"/>
            <a:ext cx="1041400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故障,人流,流量,用电量,股票市场,疾病预防,交通,食物配送,产业供需等方面。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400"/>
              <a:t>1 Whether big data produces errors</a:t>
            </a:r>
          </a:p>
        </p:txBody>
      </p:sp>
      <p:pic>
        <p:nvPicPr>
          <p:cNvPr id="88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7753" y="4216400"/>
            <a:ext cx="1320801" cy="1320800"/>
          </a:xfrm>
          <a:prstGeom prst="rect">
            <a:avLst/>
          </a:prstGeom>
        </p:spPr>
      </p:pic>
      <p:pic>
        <p:nvPicPr>
          <p:cNvPr id="9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9113" y="4216400"/>
            <a:ext cx="1320801" cy="1320800"/>
          </a:xfrm>
          <a:prstGeom prst="rect">
            <a:avLst/>
          </a:prstGeom>
        </p:spPr>
      </p:pic>
      <p:sp>
        <p:nvSpPr>
          <p:cNvPr id="92" name="Shape 92"/>
          <p:cNvSpPr/>
          <p:nvPr/>
        </p:nvSpPr>
        <p:spPr>
          <a:xfrm>
            <a:off x="2514203" y="325754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随机采样</a:t>
            </a:r>
          </a:p>
        </p:txBody>
      </p:sp>
      <p:sp>
        <p:nvSpPr>
          <p:cNvPr id="93" name="Shape 93"/>
          <p:cNvSpPr/>
          <p:nvPr/>
        </p:nvSpPr>
        <p:spPr>
          <a:xfrm>
            <a:off x="8742263" y="3257549"/>
            <a:ext cx="17145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全样本</a:t>
            </a:r>
          </a:p>
        </p:txBody>
      </p:sp>
      <p:sp>
        <p:nvSpPr>
          <p:cNvPr id="94" name="Shape 94"/>
          <p:cNvSpPr/>
          <p:nvPr/>
        </p:nvSpPr>
        <p:spPr>
          <a:xfrm>
            <a:off x="4627466" y="4858857"/>
            <a:ext cx="3776809" cy="1"/>
          </a:xfrm>
          <a:prstGeom prst="line">
            <a:avLst/>
          </a:prstGeom>
          <a:ln w="38100" cap="rnd">
            <a:solidFill>
              <a:srgbClr val="53585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4000"/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4">
              <a:lnSpc>
                <a:spcPct val="120000"/>
              </a:lnSpc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000"/>
              <a:t>2 Which kind of data is more important</a:t>
            </a:r>
          </a:p>
        </p:txBody>
      </p:sp>
      <p:pic>
        <p:nvPicPr>
          <p:cNvPr id="97" name="Importa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353" y="710584"/>
            <a:ext cx="6298667" cy="5725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027" y="6261100"/>
            <a:ext cx="1320801" cy="1320800"/>
          </a:xfrm>
          <a:prstGeom prst="rect">
            <a:avLst/>
          </a:prstGeom>
        </p:spPr>
      </p:pic>
      <p:sp>
        <p:nvSpPr>
          <p:cNvPr id="100" name="Shape 100"/>
          <p:cNvSpPr/>
          <p:nvPr/>
        </p:nvSpPr>
        <p:spPr>
          <a:xfrm>
            <a:off x="377477" y="52958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互动数据</a:t>
            </a:r>
          </a:p>
        </p:txBody>
      </p:sp>
      <p:pic>
        <p:nvPicPr>
          <p:cNvPr id="101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5991" y="6261100"/>
            <a:ext cx="1320801" cy="1320800"/>
          </a:xfrm>
          <a:prstGeom prst="rect">
            <a:avLst/>
          </a:prstGeom>
        </p:spPr>
      </p:pic>
      <p:sp>
        <p:nvSpPr>
          <p:cNvPr id="103" name="Shape 103"/>
          <p:cNvSpPr/>
          <p:nvPr/>
        </p:nvSpPr>
        <p:spPr>
          <a:xfrm>
            <a:off x="4452441" y="52958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搜索数据</a:t>
            </a:r>
          </a:p>
        </p:txBody>
      </p:sp>
      <p:sp>
        <p:nvSpPr>
          <p:cNvPr id="105" name="Shape 105"/>
          <p:cNvSpPr/>
          <p:nvPr/>
        </p:nvSpPr>
        <p:spPr>
          <a:xfrm>
            <a:off x="2184036" y="6449535"/>
            <a:ext cx="2729459" cy="55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fill="norm" stroke="1" extrusionOk="0">
                <a:moveTo>
                  <a:pt x="0" y="15078"/>
                </a:moveTo>
                <a:cubicBezTo>
                  <a:pt x="7281" y="-5395"/>
                  <a:pt x="14481" y="-5019"/>
                  <a:pt x="21600" y="16205"/>
                </a:cubicBezTo>
              </a:path>
            </a:pathLst>
          </a:custGeom>
          <a:ln w="38100" cap="rnd">
            <a:solidFill>
              <a:srgbClr val="53585F"/>
            </a:solidFill>
            <a:custDash>
              <a:ds d="1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1191914" y="4999514"/>
            <a:ext cx="11430001" cy="1778001"/>
          </a:xfrm>
          <a:prstGeom prst="rect">
            <a:avLst/>
          </a:prstGeom>
        </p:spPr>
        <p:txBody>
          <a:bodyPr/>
          <a:lstStyle>
            <a:lvl1pPr defTabSz="334570">
              <a:defRPr sz="498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980"/>
              <a:t>3 How to use these two kinds of data reasonably</a:t>
            </a:r>
          </a:p>
        </p:txBody>
      </p:sp>
      <p:pic>
        <p:nvPicPr>
          <p:cNvPr id="108" name="t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6814" y="457200"/>
            <a:ext cx="3657601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82" y="8022042"/>
            <a:ext cx="3231706" cy="1404625"/>
          </a:xfrm>
          <a:prstGeom prst="rect">
            <a:avLst/>
          </a:prstGeom>
        </p:spPr>
      </p:pic>
      <p:pic>
        <p:nvPicPr>
          <p:cNvPr id="111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6127" y="8026400"/>
            <a:ext cx="1320801" cy="1320800"/>
          </a:xfrm>
          <a:prstGeom prst="rect">
            <a:avLst/>
          </a:prstGeom>
        </p:spPr>
      </p:pic>
      <p:sp>
        <p:nvSpPr>
          <p:cNvPr id="113" name="Shape 113"/>
          <p:cNvSpPr/>
          <p:nvPr/>
        </p:nvSpPr>
        <p:spPr>
          <a:xfrm>
            <a:off x="3082577" y="70611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互动数据</a:t>
            </a:r>
          </a:p>
        </p:txBody>
      </p:sp>
      <p:pic>
        <p:nvPicPr>
          <p:cNvPr id="114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1091" y="8026400"/>
            <a:ext cx="1320801" cy="1320800"/>
          </a:xfrm>
          <a:prstGeom prst="rect">
            <a:avLst/>
          </a:prstGeom>
        </p:spPr>
      </p:pic>
      <p:sp>
        <p:nvSpPr>
          <p:cNvPr id="116" name="Shape 116"/>
          <p:cNvSpPr/>
          <p:nvPr/>
        </p:nvSpPr>
        <p:spPr>
          <a:xfrm>
            <a:off x="7157541" y="7061199"/>
            <a:ext cx="2247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15151"/>
                </a:solidFill>
              </a:rPr>
              <a:t>搜索数据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